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7" r:id="rId10"/>
    <p:sldId id="264" r:id="rId11"/>
    <p:sldId id="265" r:id="rId12"/>
    <p:sldId id="262" r:id="rId13"/>
    <p:sldId id="263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9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08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9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761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0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73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9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5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6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EA490-F9C2-4F6D-A814-AE90A1C94D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-dicqNoODg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15EA-5750-4427-94D0-16EEB6276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Plant and Soil Interactions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C4D2F-0EAC-4D70-BE39-33646C760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55807-A055-4515-8ECB-8E0F9252CA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B1C8C-79E3-4D40-B65A-393B53CE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051B1F-556C-466F-A385-F550D62E02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2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plants impact soil?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19EC50-A67B-4B11-AD73-1586E89E6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Expose the Root Structures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pic>
        <p:nvPicPr>
          <p:cNvPr id="4098" name="Picture 2" descr="https://ofgvc.files.wordpress.com/2013/05/screen-shot-2013-05-09-at-5-10-38-am.png">
            <a:extLst>
              <a:ext uri="{FF2B5EF4-FFF2-40B4-BE49-F238E27FC236}">
                <a16:creationId xmlns:a16="http://schemas.microsoft.com/office/drawing/2014/main" id="{22A75DAD-8F89-4705-A0BA-A4B80E00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68" y="2003773"/>
            <a:ext cx="7190629" cy="45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0B17AC-7C16-4449-8831-FC393FF3C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1435163"/>
            <a:ext cx="4112191" cy="27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1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Root’s Purpose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19EC50-A67B-4B11-AD73-1586E89E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819977" cy="3777622"/>
          </a:xfrm>
        </p:spPr>
        <p:txBody>
          <a:bodyPr/>
          <a:lstStyle/>
          <a:p>
            <a:r>
              <a:rPr lang="en-US" dirty="0"/>
              <a:t>Essential nutrients cannot be synthesized by an organism – they must absorb it.</a:t>
            </a:r>
          </a:p>
          <a:p>
            <a:r>
              <a:rPr lang="en-US" dirty="0"/>
              <a:t>Roots must absorb essential nutrients to grow and survive.</a:t>
            </a:r>
          </a:p>
          <a:p>
            <a:endParaRPr lang="en-US" dirty="0"/>
          </a:p>
          <a:p>
            <a:r>
              <a:rPr lang="en-US" dirty="0"/>
              <a:t>How does a plant do that?</a:t>
            </a:r>
          </a:p>
        </p:txBody>
      </p:sp>
      <p:pic>
        <p:nvPicPr>
          <p:cNvPr id="8" name="Online Media 7" title="How Do Trees Transport Water from Roots to Leaves? | California Academy of Sciences">
            <a:hlinkClick r:id="" action="ppaction://media"/>
            <a:extLst>
              <a:ext uri="{FF2B5EF4-FFF2-40B4-BE49-F238E27FC236}">
                <a16:creationId xmlns:a16="http://schemas.microsoft.com/office/drawing/2014/main" id="{5456DF97-D548-4241-9F9F-05E722A707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711296" y="1905000"/>
            <a:ext cx="5206411" cy="29286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CDFC7E-9E42-4C49-A43D-608CFEB5C479}"/>
              </a:ext>
            </a:extLst>
          </p:cNvPr>
          <p:cNvSpPr txBox="1"/>
          <p:nvPr/>
        </p:nvSpPr>
        <p:spPr>
          <a:xfrm>
            <a:off x="6711296" y="4833606"/>
            <a:ext cx="5206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How Do Trees Transport Water from Roots to Leaves? | California Academy of Sciences</a:t>
            </a:r>
          </a:p>
        </p:txBody>
      </p:sp>
    </p:spTree>
    <p:extLst>
      <p:ext uri="{BB962C8B-B14F-4D97-AF65-F5344CB8AC3E}">
        <p14:creationId xmlns:p14="http://schemas.microsoft.com/office/powerpoint/2010/main" val="104809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Nutrients Move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19EC50-A67B-4B11-AD73-1586E89E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9724" y="2046603"/>
            <a:ext cx="3819977" cy="3777622"/>
          </a:xfrm>
        </p:spPr>
        <p:txBody>
          <a:bodyPr/>
          <a:lstStyle/>
          <a:p>
            <a:r>
              <a:rPr lang="en-US" dirty="0"/>
              <a:t>The outermost layer of a root is semipermeable</a:t>
            </a:r>
          </a:p>
          <a:p>
            <a:pPr lvl="1"/>
            <a:r>
              <a:rPr lang="en-US" dirty="0"/>
              <a:t>This allows water and nutrients to be collected</a:t>
            </a:r>
          </a:p>
          <a:p>
            <a:r>
              <a:rPr lang="en-US" dirty="0"/>
              <a:t>The </a:t>
            </a:r>
            <a:r>
              <a:rPr lang="en-US" b="1" dirty="0"/>
              <a:t>xylem</a:t>
            </a:r>
            <a:r>
              <a:rPr lang="en-US" dirty="0"/>
              <a:t> and </a:t>
            </a:r>
            <a:r>
              <a:rPr lang="en-US" b="1" dirty="0"/>
              <a:t>phloem</a:t>
            </a:r>
            <a:r>
              <a:rPr lang="en-US" dirty="0"/>
              <a:t> are the primary transportation system in a plant</a:t>
            </a:r>
          </a:p>
          <a:p>
            <a:pPr lvl="1"/>
            <a:r>
              <a:rPr lang="en-US" dirty="0"/>
              <a:t>They are tubes that carry water and nutrients throughout the plant</a:t>
            </a:r>
          </a:p>
          <a:p>
            <a:pPr lvl="1"/>
            <a:r>
              <a:rPr lang="en-US" dirty="0"/>
              <a:t>They run from the roots to the leaves and back again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D84B5D-D4E9-4E2F-AA7E-8A7834A4F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89" y="2204643"/>
            <a:ext cx="5538253" cy="27483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36814C-35AA-4C63-BA46-65609FF18B6B}"/>
              </a:ext>
            </a:extLst>
          </p:cNvPr>
          <p:cNvSpPr txBox="1"/>
          <p:nvPr/>
        </p:nvSpPr>
        <p:spPr>
          <a:xfrm>
            <a:off x="6409190" y="1990926"/>
            <a:ext cx="20968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Broadleaf plants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F74C6-8A12-4AD9-A1C3-663BA32CEC2C}"/>
              </a:ext>
            </a:extLst>
          </p:cNvPr>
          <p:cNvSpPr txBox="1"/>
          <p:nvPr/>
        </p:nvSpPr>
        <p:spPr>
          <a:xfrm>
            <a:off x="9727482" y="1976258"/>
            <a:ext cx="1243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Grasses</a:t>
            </a:r>
          </a:p>
        </p:txBody>
      </p:sp>
    </p:spTree>
    <p:extLst>
      <p:ext uri="{BB962C8B-B14F-4D97-AF65-F5344CB8AC3E}">
        <p14:creationId xmlns:p14="http://schemas.microsoft.com/office/powerpoint/2010/main" val="156556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F2CA-ACA6-4E63-BD79-21E0EFAF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plants impact soil?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04936-3C8C-4A68-8754-A2CD6F14E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Roots hold soil in place</a:t>
            </a:r>
          </a:p>
          <a:p>
            <a:r>
              <a:rPr lang="en-US" dirty="0"/>
              <a:t>Plant growth protects soil surface</a:t>
            </a:r>
          </a:p>
          <a:p>
            <a:r>
              <a:rPr lang="en-US" dirty="0"/>
              <a:t>Roots create pore space in soil</a:t>
            </a:r>
          </a:p>
          <a:p>
            <a:r>
              <a:rPr lang="en-US" dirty="0"/>
              <a:t>Plant matter creates organic matter that feeds insects and microbes</a:t>
            </a:r>
          </a:p>
          <a:p>
            <a:r>
              <a:rPr lang="en-US" dirty="0"/>
              <a:t>Different root structures aerate the soil or mitigate compaction differently</a:t>
            </a:r>
          </a:p>
          <a:p>
            <a:r>
              <a:rPr lang="en-US" dirty="0"/>
              <a:t>Roots aid in soil structure 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FF42A-CFBE-4A58-A049-250E09C1EC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D8231-7572-4424-A2D5-52EB8BA606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EB1E03-FCA8-4A59-BD77-DE15E31801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676CA-976A-4AF5-8A1F-44D04EC8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 prompts: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36CFE-7505-43F5-ADA5-8248295C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purposes of roots?</a:t>
            </a:r>
          </a:p>
          <a:p>
            <a:r>
              <a:rPr lang="en-US" dirty="0"/>
              <a:t>How do plants send water and nutrients throughout the organism?</a:t>
            </a:r>
          </a:p>
          <a:p>
            <a:r>
              <a:rPr lang="en-US" dirty="0"/>
              <a:t>How can root structures differ?</a:t>
            </a:r>
          </a:p>
          <a:p>
            <a:r>
              <a:rPr lang="en-US" dirty="0"/>
              <a:t>How to plants impact soil?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D9205-0E0B-4B3A-B811-C239AA0342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75B1B-827E-4689-AF08-E5B72B438A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B749EF-71C6-4074-B4E7-F795A3020B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0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911" y="1416955"/>
            <a:ext cx="8618536" cy="687188"/>
          </a:xfrm>
        </p:spPr>
        <p:txBody>
          <a:bodyPr>
            <a:normAutofit/>
          </a:bodyPr>
          <a:lstStyle/>
          <a:p>
            <a:r>
              <a:rPr lang="en-US" sz="2400" dirty="0"/>
              <a:t>If so, what do they need to replace soil?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D41A947-A3D3-4CAD-829A-0AC706967A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9BA29F-1CC3-47D3-9003-33AA6BA626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Soil provides plants:</a:t>
            </a:r>
          </a:p>
          <a:p>
            <a:pPr lvl="1"/>
            <a:r>
              <a:rPr lang="en-US" dirty="0"/>
              <a:t>A substrate to grow in</a:t>
            </a:r>
          </a:p>
          <a:p>
            <a:pPr lvl="1"/>
            <a:r>
              <a:rPr lang="en-US" dirty="0"/>
              <a:t>Support</a:t>
            </a:r>
          </a:p>
          <a:p>
            <a:pPr lvl="1"/>
            <a:r>
              <a:rPr lang="en-US" dirty="0"/>
              <a:t>Nutrients</a:t>
            </a:r>
          </a:p>
          <a:p>
            <a:pPr lvl="1"/>
            <a:r>
              <a:rPr lang="en-US" dirty="0"/>
              <a:t>Water</a:t>
            </a:r>
          </a:p>
          <a:p>
            <a:pPr lvl="1"/>
            <a:r>
              <a:rPr lang="en-US" dirty="0"/>
              <a:t>Air</a:t>
            </a:r>
          </a:p>
          <a:p>
            <a:r>
              <a:rPr lang="en-US" dirty="0"/>
              <a:t>Plants can grow without soil (hydroponics, aquaponics), but need special structures and fertilizers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E3983A7-F936-42E6-A44E-3DC4D6F19CA2}"/>
              </a:ext>
            </a:extLst>
          </p:cNvPr>
          <p:cNvSpPr txBox="1">
            <a:spLocks/>
          </p:cNvSpPr>
          <p:nvPr/>
        </p:nvSpPr>
        <p:spPr>
          <a:xfrm>
            <a:off x="2745324" y="7765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Can plants live without soil?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plants impact the soil?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DC8B-4293-40A3-8B45-ECED3B72C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r>
              <a:rPr lang="en-US" dirty="0"/>
              <a:t>Plant growth protects the soil surface</a:t>
            </a:r>
          </a:p>
          <a:p>
            <a:r>
              <a:rPr lang="en-US" dirty="0"/>
              <a:t>Root growth holds onto the soil and protects it from erosion</a:t>
            </a:r>
          </a:p>
          <a:p>
            <a:r>
              <a:rPr lang="en-US" dirty="0"/>
              <a:t>Root growth helps build soil structure, create pore spaces, and mitigate compaction</a:t>
            </a:r>
          </a:p>
          <a:p>
            <a:r>
              <a:rPr lang="en-US" dirty="0"/>
              <a:t>Plant matter adds organic material to soil, feeding insects and microbes</a:t>
            </a:r>
          </a:p>
          <a:p>
            <a:r>
              <a:rPr lang="en-US" dirty="0"/>
              <a:t>Plant matter returns nutrients back to soil</a:t>
            </a:r>
          </a:p>
          <a:p>
            <a:endParaRPr lang="en-US" dirty="0"/>
          </a:p>
          <a:p>
            <a:r>
              <a:rPr lang="en-US" dirty="0"/>
              <a:t>If not managed well, plants can remove too many nutrients from the soil</a:t>
            </a:r>
          </a:p>
        </p:txBody>
      </p:sp>
    </p:spTree>
    <p:extLst>
      <p:ext uri="{BB962C8B-B14F-4D97-AF65-F5344CB8AC3E}">
        <p14:creationId xmlns:p14="http://schemas.microsoft.com/office/powerpoint/2010/main" val="361387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What do plants get from soil?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A4119D6-AD76-4A05-9F42-46ADD24403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478577"/>
              </p:ext>
            </p:extLst>
          </p:nvPr>
        </p:nvGraphicFramePr>
        <p:xfrm>
          <a:off x="2649566" y="2319133"/>
          <a:ext cx="8080745" cy="2585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350">
                  <a:extLst>
                    <a:ext uri="{9D8B030D-6E8A-4147-A177-3AD203B41FA5}">
                      <a16:colId xmlns:a16="http://schemas.microsoft.com/office/drawing/2014/main" val="2507135464"/>
                    </a:ext>
                  </a:extLst>
                </a:gridCol>
                <a:gridCol w="1356079">
                  <a:extLst>
                    <a:ext uri="{9D8B030D-6E8A-4147-A177-3AD203B41FA5}">
                      <a16:colId xmlns:a16="http://schemas.microsoft.com/office/drawing/2014/main" val="3217835135"/>
                    </a:ext>
                  </a:extLst>
                </a:gridCol>
                <a:gridCol w="1356079">
                  <a:extLst>
                    <a:ext uri="{9D8B030D-6E8A-4147-A177-3AD203B41FA5}">
                      <a16:colId xmlns:a16="http://schemas.microsoft.com/office/drawing/2014/main" val="3010531023"/>
                    </a:ext>
                  </a:extLst>
                </a:gridCol>
                <a:gridCol w="1356079">
                  <a:extLst>
                    <a:ext uri="{9D8B030D-6E8A-4147-A177-3AD203B41FA5}">
                      <a16:colId xmlns:a16="http://schemas.microsoft.com/office/drawing/2014/main" val="2769692429"/>
                    </a:ext>
                  </a:extLst>
                </a:gridCol>
                <a:gridCol w="1356079">
                  <a:extLst>
                    <a:ext uri="{9D8B030D-6E8A-4147-A177-3AD203B41FA5}">
                      <a16:colId xmlns:a16="http://schemas.microsoft.com/office/drawing/2014/main" val="1248737174"/>
                    </a:ext>
                  </a:extLst>
                </a:gridCol>
                <a:gridCol w="1356079">
                  <a:extLst>
                    <a:ext uri="{9D8B030D-6E8A-4147-A177-3AD203B41FA5}">
                      <a16:colId xmlns:a16="http://schemas.microsoft.com/office/drawing/2014/main" val="1555746994"/>
                    </a:ext>
                  </a:extLst>
                </a:gridCol>
              </a:tblGrid>
              <a:tr h="3230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Substrate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Nutrients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Light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9264258"/>
                  </a:ext>
                </a:extLst>
              </a:tr>
              <a:tr h="3232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Control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Soybean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Windowsill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313922"/>
                  </a:ext>
                </a:extLst>
              </a:tr>
              <a:tr h="3232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Soybean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Plant food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3-5 days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Windowsill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15435"/>
                  </a:ext>
                </a:extLst>
              </a:tr>
              <a:tr h="3232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Soybean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Windowsill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395209"/>
                  </a:ext>
                </a:extLst>
              </a:tr>
              <a:tr h="3232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Soybean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3-5 days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Windowsill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29036"/>
                  </a:ext>
                </a:extLst>
              </a:tr>
              <a:tr h="3232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Soybean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Plant food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Windowsill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5006787"/>
                  </a:ext>
                </a:extLst>
              </a:tr>
              <a:tr h="3232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Soybean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Windowsill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7721242"/>
                  </a:ext>
                </a:extLst>
              </a:tr>
              <a:tr h="3232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Soybean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Plant food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Windowsill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749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26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E1998E-FF13-465D-BFF3-092219653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68832"/>
          </a:xfrm>
        </p:spPr>
        <p:txBody>
          <a:bodyPr>
            <a:normAutofit/>
          </a:bodyPr>
          <a:lstStyle/>
          <a:p>
            <a:r>
              <a:rPr lang="en-US" dirty="0"/>
              <a:t>What are the constants and variables in the experiment?</a:t>
            </a:r>
          </a:p>
          <a:p>
            <a:pPr lvl="1"/>
            <a:r>
              <a:rPr lang="en-US" dirty="0"/>
              <a:t>What will they tell us?</a:t>
            </a:r>
          </a:p>
          <a:p>
            <a:r>
              <a:rPr lang="en-US" dirty="0"/>
              <a:t>What do you hypothesize will happen?</a:t>
            </a:r>
          </a:p>
          <a:p>
            <a:pPr lvl="1"/>
            <a:r>
              <a:rPr lang="en-US" dirty="0"/>
              <a:t>How will each of the plants do? Why?</a:t>
            </a:r>
          </a:p>
        </p:txBody>
      </p:sp>
    </p:spTree>
    <p:extLst>
      <p:ext uri="{BB962C8B-B14F-4D97-AF65-F5344CB8AC3E}">
        <p14:creationId xmlns:p14="http://schemas.microsoft.com/office/powerpoint/2010/main" val="175310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7B4E-52DC-4569-AD37-8939E457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EF26E-E4CE-41CC-86A9-ED842A0F1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Cellular respiration is </a:t>
            </a:r>
            <a:r>
              <a:rPr lang="en-US" b="1" dirty="0"/>
              <a:t>a set of metabolic reactions and processes that take place in the cells of organisms to convert biochemical energy from nutrients into ATP, and then waste products.</a:t>
            </a:r>
          </a:p>
          <a:p>
            <a:endParaRPr lang="en-US" b="1" dirty="0"/>
          </a:p>
          <a:p>
            <a:r>
              <a:rPr lang="en-US" dirty="0"/>
              <a:t>Think about it this way: photosynthesis captures and stores the sun’s energy, where cellular respiration breaks down the energy and uses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04CD8-CB05-4E27-B89B-A00A042BBF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2CCFC8-9400-42E9-9A95-C85DBC17E3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050010-44F1-4623-BAC6-9DF7D09AA4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3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2E99-FB75-4AA6-B073-BACAB9FF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Glycolysis – The First step of Cellular Respiration</a:t>
            </a:r>
          </a:p>
        </p:txBody>
      </p:sp>
      <p:pic>
        <p:nvPicPr>
          <p:cNvPr id="5122" name="Picture 2" descr="Image result for glycolysis">
            <a:extLst>
              <a:ext uri="{FF2B5EF4-FFF2-40B4-BE49-F238E27FC236}">
                <a16:creationId xmlns:a16="http://schemas.microsoft.com/office/drawing/2014/main" id="{D2778863-42A2-4515-92BA-81AF61798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01" y="2500422"/>
            <a:ext cx="5802504" cy="30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AFF4A81B-7D4A-43C3-8351-FBBBE820901E}"/>
              </a:ext>
            </a:extLst>
          </p:cNvPr>
          <p:cNvCxnSpPr>
            <a:cxnSpLocks/>
          </p:cNvCxnSpPr>
          <p:nvPr/>
        </p:nvCxnSpPr>
        <p:spPr>
          <a:xfrm flipV="1">
            <a:off x="1572335" y="5029201"/>
            <a:ext cx="2041179" cy="595422"/>
          </a:xfrm>
          <a:prstGeom prst="curvedConnector3">
            <a:avLst>
              <a:gd name="adj1" fmla="val -26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BB438FD-65E7-47EF-98F9-905DB73E71AB}"/>
              </a:ext>
            </a:extLst>
          </p:cNvPr>
          <p:cNvSpPr txBox="1"/>
          <p:nvPr/>
        </p:nvSpPr>
        <p:spPr>
          <a:xfrm>
            <a:off x="1572335" y="5613050"/>
            <a:ext cx="153108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product of photosynthesis</a:t>
            </a:r>
          </a:p>
        </p:txBody>
      </p:sp>
      <p:pic>
        <p:nvPicPr>
          <p:cNvPr id="5124" name="Picture 4" descr="Image result for atp">
            <a:extLst>
              <a:ext uri="{FF2B5EF4-FFF2-40B4-BE49-F238E27FC236}">
                <a16:creationId xmlns:a16="http://schemas.microsoft.com/office/drawing/2014/main" id="{6B91A2EC-94DF-46B1-8622-7ADB4639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496" y="1514475"/>
            <a:ext cx="33337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321E9B99-5A3B-4A5A-BCAE-196089897AEE}"/>
              </a:ext>
            </a:extLst>
          </p:cNvPr>
          <p:cNvCxnSpPr/>
          <p:nvPr/>
        </p:nvCxnSpPr>
        <p:spPr>
          <a:xfrm flipV="1">
            <a:off x="6772940" y="2158409"/>
            <a:ext cx="1871330" cy="861238"/>
          </a:xfrm>
          <a:prstGeom prst="curvedConnector3">
            <a:avLst>
              <a:gd name="adj1" fmla="val -51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B7CE83FC-560D-40D2-B677-D64B1865ABE6}"/>
              </a:ext>
            </a:extLst>
          </p:cNvPr>
          <p:cNvSpPr/>
          <p:nvPr/>
        </p:nvSpPr>
        <p:spPr>
          <a:xfrm>
            <a:off x="11182313" y="2106685"/>
            <a:ext cx="244549" cy="2658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FA2BB8-DC74-43A5-AC6F-B7DE1649215B}"/>
              </a:ext>
            </a:extLst>
          </p:cNvPr>
          <p:cNvSpPr/>
          <p:nvPr/>
        </p:nvSpPr>
        <p:spPr>
          <a:xfrm>
            <a:off x="9587584" y="2010992"/>
            <a:ext cx="244549" cy="2658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7D9C27E-0D3E-4F13-898A-53920D457BC6}"/>
              </a:ext>
            </a:extLst>
          </p:cNvPr>
          <p:cNvSpPr/>
          <p:nvPr/>
        </p:nvSpPr>
        <p:spPr>
          <a:xfrm>
            <a:off x="10140399" y="2025502"/>
            <a:ext cx="244549" cy="2658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6F30F1-E2EA-4A10-92A1-9EBFDD49CAE2}"/>
              </a:ext>
            </a:extLst>
          </p:cNvPr>
          <p:cNvSpPr/>
          <p:nvPr/>
        </p:nvSpPr>
        <p:spPr>
          <a:xfrm>
            <a:off x="11612340" y="1510597"/>
            <a:ext cx="244549" cy="2658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AD5238-22BA-4EFA-BDC0-0392F44393FE}"/>
              </a:ext>
            </a:extLst>
          </p:cNvPr>
          <p:cNvSpPr/>
          <p:nvPr/>
        </p:nvSpPr>
        <p:spPr>
          <a:xfrm>
            <a:off x="11226434" y="1740029"/>
            <a:ext cx="244549" cy="2658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555C0D8-7698-4205-8EE8-DED6A332F8C4}"/>
              </a:ext>
            </a:extLst>
          </p:cNvPr>
          <p:cNvSpPr/>
          <p:nvPr/>
        </p:nvSpPr>
        <p:spPr>
          <a:xfrm>
            <a:off x="9001934" y="2025502"/>
            <a:ext cx="244549" cy="2658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50B2CB2-0594-4954-B38F-CA3E3B5A7457}"/>
              </a:ext>
            </a:extLst>
          </p:cNvPr>
          <p:cNvSpPr/>
          <p:nvPr/>
        </p:nvSpPr>
        <p:spPr>
          <a:xfrm>
            <a:off x="11792065" y="1802660"/>
            <a:ext cx="244549" cy="2658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CD1B7AD-4CAE-4B8F-BC1B-B2B1E4D6C233}"/>
              </a:ext>
            </a:extLst>
          </p:cNvPr>
          <p:cNvSpPr/>
          <p:nvPr/>
        </p:nvSpPr>
        <p:spPr>
          <a:xfrm>
            <a:off x="11614596" y="2156636"/>
            <a:ext cx="244549" cy="2658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5BAE29-5B6E-4980-AC19-BDE544A6B790}"/>
              </a:ext>
            </a:extLst>
          </p:cNvPr>
          <p:cNvSpPr txBox="1"/>
          <p:nvPr/>
        </p:nvSpPr>
        <p:spPr>
          <a:xfrm>
            <a:off x="8758801" y="4550073"/>
            <a:ext cx="3333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Glucose doesn’t have phosphorus or nitrogen. Where do these elements come from?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1CEA9F1-4DEB-43FE-882A-414D7D5797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C7A4EB-F7BF-485D-80C7-77A720FD56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9E64DF3-E5E0-4372-A314-06113EBB66B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0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Nutrients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19EC50-A67B-4B11-AD73-1586E89E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819977" cy="4168832"/>
          </a:xfrm>
        </p:spPr>
        <p:txBody>
          <a:bodyPr>
            <a:normAutofit/>
          </a:bodyPr>
          <a:lstStyle/>
          <a:p>
            <a:r>
              <a:rPr lang="en-US" b="1" dirty="0"/>
              <a:t>Nutrients that a plant can’t synthesize and needs to absorb</a:t>
            </a:r>
          </a:p>
          <a:p>
            <a:r>
              <a:rPr lang="en-US" dirty="0"/>
              <a:t>Macronutrients:</a:t>
            </a:r>
          </a:p>
          <a:p>
            <a:pPr lvl="1"/>
            <a:r>
              <a:rPr lang="en-US" dirty="0"/>
              <a:t>Carbon, hydrogen, oxygen, nitrogen, phosphorus, potassium, calcium, magnesium, sulfur</a:t>
            </a:r>
          </a:p>
          <a:p>
            <a:r>
              <a:rPr lang="en-US" dirty="0"/>
              <a:t>Micronutrients:</a:t>
            </a:r>
          </a:p>
          <a:p>
            <a:pPr lvl="1"/>
            <a:r>
              <a:rPr lang="en-US" dirty="0"/>
              <a:t>Chloride, iron, boron, manganese, zinc, copper, molybdenum, nickel</a:t>
            </a:r>
          </a:p>
        </p:txBody>
      </p:sp>
      <p:pic>
        <p:nvPicPr>
          <p:cNvPr id="2050" name="Picture 2" descr="https://nutrientsforlife.org/wp-content/uploads/2018/09/PeriodicTable-Poster-1-1024x683.jpg">
            <a:extLst>
              <a:ext uri="{FF2B5EF4-FFF2-40B4-BE49-F238E27FC236}">
                <a16:creationId xmlns:a16="http://schemas.microsoft.com/office/drawing/2014/main" id="{55890AF5-4EBA-4E01-A2C2-B6638B7B0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19" y="2133600"/>
            <a:ext cx="5061350" cy="33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7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C0C5-669F-4283-9015-EE0E9AEE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 prompts: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3AE46-97FB-4567-8908-EA0FF43AA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plant growth experiment show the importance of absorbing nutrients to plant growth? </a:t>
            </a:r>
          </a:p>
          <a:p>
            <a:r>
              <a:rPr lang="en-US" dirty="0"/>
              <a:t>Explain the importance of nutrient absorption to cellular respiration.</a:t>
            </a:r>
          </a:p>
          <a:p>
            <a:r>
              <a:rPr lang="en-US" dirty="0"/>
              <a:t>What does soil provide for plants?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C8850-243E-4D8D-9C73-0D50A111AD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A79D3B-BB8E-497A-9F26-C1840A02D6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3350E-3D70-4156-8193-ABE623C540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9574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525</TotalTime>
  <Words>580</Words>
  <Application>Microsoft Office PowerPoint</Application>
  <PresentationFormat>Widescreen</PresentationFormat>
  <Paragraphs>117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Wisp</vt:lpstr>
      <vt:lpstr>Plant and Soil Interactions</vt:lpstr>
      <vt:lpstr>If so, what do they need to replace soil?</vt:lpstr>
      <vt:lpstr>How do plants impact the soil?</vt:lpstr>
      <vt:lpstr>Experiment: What do plants get from soil?</vt:lpstr>
      <vt:lpstr>Discuss</vt:lpstr>
      <vt:lpstr>Cellular Respiration</vt:lpstr>
      <vt:lpstr>Glycolysis – The First step of Cellular Respiration</vt:lpstr>
      <vt:lpstr>Essential Nutrients</vt:lpstr>
      <vt:lpstr>Journal prompts:</vt:lpstr>
      <vt:lpstr>How do plants impact soil?</vt:lpstr>
      <vt:lpstr>Expose the Root Structures</vt:lpstr>
      <vt:lpstr>A Root’s Purpose</vt:lpstr>
      <vt:lpstr>How Nutrients Move</vt:lpstr>
      <vt:lpstr>How do plants impact soil?</vt:lpstr>
      <vt:lpstr>Journal prompts: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Soils Important?</dc:title>
  <dc:creator>Will Fett</dc:creator>
  <cp:lastModifiedBy>Chrissy Rhodes</cp:lastModifiedBy>
  <cp:revision>30</cp:revision>
  <dcterms:created xsi:type="dcterms:W3CDTF">2019-09-25T20:42:15Z</dcterms:created>
  <dcterms:modified xsi:type="dcterms:W3CDTF">2019-10-03T18:21:14Z</dcterms:modified>
</cp:coreProperties>
</file>